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58" r:id="rId5"/>
    <p:sldId id="260" r:id="rId6"/>
    <p:sldId id="262" r:id="rId7"/>
    <p:sldId id="261" r:id="rId8"/>
    <p:sldId id="263" r:id="rId9"/>
    <p:sldId id="264" r:id="rId10"/>
    <p:sldId id="269" r:id="rId11"/>
    <p:sldId id="268" r:id="rId12"/>
    <p:sldId id="267" r:id="rId13"/>
    <p:sldId id="265" r:id="rId14"/>
    <p:sldId id="266" r:id="rId15"/>
    <p:sldId id="270" r:id="rId16"/>
    <p:sldId id="271" r:id="rId17"/>
    <p:sldId id="272" r:id="rId18"/>
    <p:sldId id="273" r:id="rId19"/>
    <p:sldId id="27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1" autoAdjust="0"/>
    <p:restoredTop sz="94660"/>
  </p:normalViewPr>
  <p:slideViewPr>
    <p:cSldViewPr snapToGrid="0">
      <p:cViewPr varScale="1">
        <p:scale>
          <a:sx n="69" d="100"/>
          <a:sy n="69" d="100"/>
        </p:scale>
        <p:origin x="90" y="1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10/29/2017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10/29/2017</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hyperlink" Target="https://www.prometec.net/librerias/" TargetMode="External"/><Relationship Id="rId2" Type="http://schemas.openxmlformats.org/officeDocument/2006/relationships/hyperlink" Target="https://www.prometec.net/wp-content/uploads/2016/03/rfid-master.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18934" y="193857"/>
            <a:ext cx="8915399" cy="923895"/>
          </a:xfrm>
        </p:spPr>
        <p:txBody>
          <a:bodyPr/>
          <a:lstStyle/>
          <a:p>
            <a:r>
              <a:rPr lang="es-MX" dirty="0" smtClean="0"/>
              <a:t>Tecnologías RFID y NFC</a:t>
            </a:r>
            <a:endParaRPr lang="es-MX" dirty="0"/>
          </a:p>
        </p:txBody>
      </p:sp>
      <p:sp>
        <p:nvSpPr>
          <p:cNvPr id="3" name="Subtítulo 2"/>
          <p:cNvSpPr>
            <a:spLocks noGrp="1"/>
          </p:cNvSpPr>
          <p:nvPr>
            <p:ph type="subTitle" idx="1"/>
          </p:nvPr>
        </p:nvSpPr>
        <p:spPr>
          <a:xfrm>
            <a:off x="2589211" y="5575869"/>
            <a:ext cx="8915399" cy="1126283"/>
          </a:xfrm>
        </p:spPr>
        <p:txBody>
          <a:bodyPr/>
          <a:lstStyle/>
          <a:p>
            <a:r>
              <a:rPr lang="es-MX" dirty="0" smtClean="0"/>
              <a:t>Armando </a:t>
            </a:r>
            <a:r>
              <a:rPr lang="es-MX" dirty="0" err="1" smtClean="0"/>
              <a:t>Martinez</a:t>
            </a:r>
            <a:r>
              <a:rPr lang="es-MX" dirty="0" smtClean="0"/>
              <a:t> Reyes</a:t>
            </a:r>
          </a:p>
          <a:p>
            <a:r>
              <a:rPr lang="es-MX" dirty="0" smtClean="0"/>
              <a:t>ITNL</a:t>
            </a:r>
            <a:endParaRPr lang="es-MX" dirty="0"/>
          </a:p>
        </p:txBody>
      </p:sp>
      <p:pic>
        <p:nvPicPr>
          <p:cNvPr id="10242" name="Picture 2" descr="Resultado de imagen para rfid"/>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228603" y="2157211"/>
            <a:ext cx="4090309" cy="2701856"/>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Resultado de imagen para rfi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7400" y="1612573"/>
            <a:ext cx="1689234" cy="1604773"/>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Resultado de imagen para rfi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8912" y="1925733"/>
            <a:ext cx="5589410" cy="1976566"/>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Resultado de imagen para nf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84481" y="4009873"/>
            <a:ext cx="5168217" cy="2584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37747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23224" y="0"/>
            <a:ext cx="8911687" cy="1280890"/>
          </a:xfrm>
        </p:spPr>
        <p:txBody>
          <a:bodyPr/>
          <a:lstStyle/>
          <a:p>
            <a:r>
              <a:rPr lang="es-MX" dirty="0" smtClean="0"/>
              <a:t>Programa de prueba</a:t>
            </a:r>
            <a:endParaRPr lang="es-MX" dirty="0"/>
          </a:p>
        </p:txBody>
      </p:sp>
      <p:sp>
        <p:nvSpPr>
          <p:cNvPr id="4" name="Rectangle 1"/>
          <p:cNvSpPr>
            <a:spLocks noGrp="1" noChangeArrowheads="1"/>
          </p:cNvSpPr>
          <p:nvPr>
            <p:ph idx="1"/>
          </p:nvPr>
        </p:nvSpPr>
        <p:spPr bwMode="auto">
          <a:xfrm>
            <a:off x="1610246" y="1033067"/>
            <a:ext cx="10581754" cy="4616648"/>
          </a:xfrm>
          <a:prstGeom prst="rect">
            <a:avLst/>
          </a:prstGeom>
          <a:solidFill>
            <a:srgbClr val="F3F3F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2000" b="0" i="0" u="none" strike="noStrike" cap="none" normalizeH="0" baseline="0" dirty="0" smtClean="0">
                <a:ln>
                  <a:noFill/>
                </a:ln>
                <a:solidFill>
                  <a:srgbClr val="5F5E5E"/>
                </a:solidFill>
                <a:effectLst/>
                <a:latin typeface="Istok Web"/>
              </a:rPr>
              <a:t>Como siempre vamos a empezar por descargar una librería para controla el lector, llamada </a:t>
            </a:r>
            <a:r>
              <a:rPr kumimoji="0" lang="es-MX" altLang="es-MX" sz="2000" b="0" i="0" u="none" strike="noStrike" cap="none" normalizeH="0" baseline="0" dirty="0" err="1" smtClean="0">
                <a:ln>
                  <a:noFill/>
                </a:ln>
                <a:solidFill>
                  <a:srgbClr val="CD661D"/>
                </a:solidFill>
                <a:effectLst/>
                <a:latin typeface="Istok Web"/>
                <a:hlinkClick r:id="rId2"/>
              </a:rPr>
              <a:t>rfid</a:t>
            </a:r>
            <a:r>
              <a:rPr kumimoji="0" lang="es-MX" altLang="es-MX" sz="2000" b="0" i="0" u="none" strike="noStrike" cap="none" normalizeH="0" baseline="0" dirty="0" smtClean="0">
                <a:ln>
                  <a:noFill/>
                </a:ln>
                <a:solidFill>
                  <a:srgbClr val="CD661D"/>
                </a:solidFill>
                <a:effectLst/>
                <a:latin typeface="Istok Web"/>
                <a:hlinkClick r:id="rId2"/>
              </a:rPr>
              <a:t>-master</a:t>
            </a:r>
            <a:r>
              <a:rPr kumimoji="0" lang="es-MX" altLang="es-MX" sz="2000" b="0" i="0" u="none" strike="noStrike" cap="none" normalizeH="0" baseline="0" dirty="0" smtClean="0">
                <a:ln>
                  <a:noFill/>
                </a:ln>
                <a:solidFill>
                  <a:srgbClr val="5F5E5E"/>
                </a:solidFill>
                <a:effectLst/>
                <a:latin typeface="Istok Web"/>
              </a:rPr>
              <a:t> y la instalamos siguiendo el </a:t>
            </a:r>
            <a:r>
              <a:rPr kumimoji="0" lang="es-MX" altLang="es-MX" sz="2000" b="0" i="0" u="none" strike="noStrike" cap="none" normalizeH="0" baseline="0" dirty="0" smtClean="0">
                <a:ln>
                  <a:noFill/>
                </a:ln>
                <a:solidFill>
                  <a:srgbClr val="CD661D"/>
                </a:solidFill>
                <a:effectLst/>
                <a:latin typeface="Istok Web"/>
                <a:hlinkClick r:id="rId3"/>
              </a:rPr>
              <a:t>procedimiento habitual</a:t>
            </a:r>
            <a:r>
              <a:rPr kumimoji="0" lang="es-MX" altLang="es-MX" sz="2000" b="0" i="0" u="none" strike="noStrike" cap="none" normalizeH="0" baseline="0" dirty="0" smtClean="0">
                <a:ln>
                  <a:noFill/>
                </a:ln>
                <a:solidFill>
                  <a:srgbClr val="5F5E5E"/>
                </a:solidFill>
                <a:effectLst/>
                <a:latin typeface="Istok Web"/>
              </a:rPr>
              <a:t>.</a:t>
            </a:r>
            <a:endParaRPr kumimoji="0" lang="es-MX" altLang="es-MX"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2000" b="0" i="0" u="none" strike="noStrike" cap="none" normalizeH="0" baseline="0" dirty="0" smtClean="0">
                <a:ln>
                  <a:noFill/>
                </a:ln>
                <a:solidFill>
                  <a:srgbClr val="5F5E5E"/>
                </a:solidFill>
                <a:effectLst/>
                <a:latin typeface="Istok Web"/>
              </a:rPr>
              <a:t>Incluimos la librería RFID y la SPI, para controlar la tarjeta lectora: </a:t>
            </a:r>
            <a:endParaRPr lang="es-MX" altLang="es-MX" sz="2000" dirty="0">
              <a:solidFill>
                <a:srgbClr val="CD661D"/>
              </a:solidFill>
              <a:latin typeface="Istok Web"/>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2000" b="0" i="0" u="none" strike="noStrike" cap="none" normalizeH="0" baseline="0" dirty="0" smtClean="0">
              <a:ln>
                <a:noFill/>
              </a:ln>
              <a:solidFill>
                <a:srgbClr val="5F5E5E"/>
              </a:solidFill>
              <a:effectLst/>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2000" b="0" i="0" u="none" strike="noStrike" cap="none" normalizeH="0" baseline="0" dirty="0" smtClean="0">
                <a:ln>
                  <a:noFill/>
                </a:ln>
                <a:solidFill>
                  <a:srgbClr val="5F5E5E"/>
                </a:solidFill>
                <a:effectLst/>
                <a:latin typeface="Courier New" panose="02070309020205020404" pitchFamily="49" charset="0"/>
                <a:cs typeface="Courier New" panose="02070309020205020404" pitchFamily="49" charset="0"/>
              </a:rPr>
              <a:t>#</a:t>
            </a:r>
            <a:r>
              <a:rPr kumimoji="0" lang="es-MX" altLang="es-MX" sz="2000" b="0" i="0" u="none" strike="noStrike" cap="none" normalizeH="0" baseline="0" dirty="0" err="1" smtClean="0">
                <a:ln>
                  <a:noFill/>
                </a:ln>
                <a:solidFill>
                  <a:srgbClr val="5F5E5E"/>
                </a:solidFill>
                <a:effectLst/>
                <a:latin typeface="Courier New" panose="02070309020205020404" pitchFamily="49" charset="0"/>
                <a:cs typeface="Courier New" panose="02070309020205020404" pitchFamily="49" charset="0"/>
              </a:rPr>
              <a:t>include</a:t>
            </a:r>
            <a:r>
              <a:rPr kumimoji="0" lang="es-MX" altLang="es-MX" sz="2000" b="0" i="0" u="none" strike="noStrike" cap="none" normalizeH="0" baseline="0" dirty="0" smtClean="0">
                <a:ln>
                  <a:noFill/>
                </a:ln>
                <a:solidFill>
                  <a:srgbClr val="5F5E5E"/>
                </a:solidFill>
                <a:effectLst/>
                <a:latin typeface="Courier New" panose="02070309020205020404" pitchFamily="49" charset="0"/>
                <a:cs typeface="Courier New" panose="02070309020205020404" pitchFamily="49" charset="0"/>
              </a:rPr>
              <a:t> &lt;</a:t>
            </a:r>
            <a:r>
              <a:rPr kumimoji="0" lang="es-MX" altLang="es-MX" sz="2000" b="0" i="0" u="none" strike="noStrike" cap="none" normalizeH="0" baseline="0" dirty="0" err="1" smtClean="0">
                <a:ln>
                  <a:noFill/>
                </a:ln>
                <a:solidFill>
                  <a:srgbClr val="5F5E5E"/>
                </a:solidFill>
                <a:effectLst/>
                <a:latin typeface="Courier New" panose="02070309020205020404" pitchFamily="49" charset="0"/>
                <a:cs typeface="Courier New" panose="02070309020205020404" pitchFamily="49" charset="0"/>
              </a:rPr>
              <a:t>SPI.h</a:t>
            </a:r>
            <a:r>
              <a:rPr kumimoji="0" lang="es-MX" altLang="es-MX" sz="2000" b="0" i="0" u="none" strike="noStrike" cap="none" normalizeH="0" baseline="0" dirty="0" smtClean="0">
                <a:ln>
                  <a:noFill/>
                </a:ln>
                <a:solidFill>
                  <a:srgbClr val="5F5E5E"/>
                </a:solidFill>
                <a:effectLst/>
                <a:latin typeface="Courier New" panose="02070309020205020404" pitchFamily="49" charset="0"/>
                <a:cs typeface="Courier New" panose="02070309020205020404" pitchFamily="49" charset="0"/>
              </a:rPr>
              <a:t>&gt; #</a:t>
            </a:r>
            <a:r>
              <a:rPr kumimoji="0" lang="es-MX" altLang="es-MX" sz="2000" b="0" i="0" u="none" strike="noStrike" cap="none" normalizeH="0" baseline="0" dirty="0" err="1" smtClean="0">
                <a:ln>
                  <a:noFill/>
                </a:ln>
                <a:solidFill>
                  <a:srgbClr val="5F5E5E"/>
                </a:solidFill>
                <a:effectLst/>
                <a:latin typeface="Courier New" panose="02070309020205020404" pitchFamily="49" charset="0"/>
                <a:cs typeface="Courier New" panose="02070309020205020404" pitchFamily="49" charset="0"/>
              </a:rPr>
              <a:t>include</a:t>
            </a:r>
            <a:r>
              <a:rPr kumimoji="0" lang="es-MX" altLang="es-MX" sz="2000" b="0" i="0" u="none" strike="noStrike" cap="none" normalizeH="0" baseline="0" dirty="0" smtClean="0">
                <a:ln>
                  <a:noFill/>
                </a:ln>
                <a:solidFill>
                  <a:srgbClr val="5F5E5E"/>
                </a:solidFill>
                <a:effectLst/>
                <a:latin typeface="Courier New" panose="02070309020205020404" pitchFamily="49" charset="0"/>
                <a:cs typeface="Courier New" panose="02070309020205020404" pitchFamily="49" charset="0"/>
              </a:rPr>
              <a:t> &lt;MFRC522.h&gt;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2000" b="0" i="0" u="none" strike="noStrike" cap="none" normalizeH="0" baseline="0" dirty="0" smtClean="0">
                <a:ln>
                  <a:noFill/>
                </a:ln>
                <a:solidFill>
                  <a:srgbClr val="5F5E5E"/>
                </a:solidFill>
                <a:effectLst/>
                <a:latin typeface="Istok Web"/>
              </a:rPr>
              <a:t>Ahora definimos los pines que vamos a usar y creamos un objeto de la clase </a:t>
            </a:r>
            <a:r>
              <a:rPr kumimoji="0" lang="es-MX" altLang="es-MX" sz="2000" b="1" i="0" u="none" strike="noStrike" cap="none" normalizeH="0" baseline="0" dirty="0" smtClean="0">
                <a:ln>
                  <a:noFill/>
                </a:ln>
                <a:solidFill>
                  <a:srgbClr val="5F5E5E"/>
                </a:solidFill>
                <a:effectLst/>
                <a:latin typeface="Istok Web"/>
              </a:rPr>
              <a:t>MFRC522</a:t>
            </a:r>
            <a:r>
              <a:rPr kumimoji="0" lang="es-MX" altLang="es-MX" sz="2000" b="0" i="0" u="none" strike="noStrike" cap="none" normalizeH="0" baseline="0" dirty="0" smtClean="0">
                <a:ln>
                  <a:noFill/>
                </a:ln>
                <a:solidFill>
                  <a:srgbClr val="5F5E5E"/>
                </a:solidFill>
                <a:effectLst/>
                <a:latin typeface="Istok Web"/>
              </a:rPr>
              <a:t> para nuestro lector:</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2000" b="0" i="0" u="none" strike="noStrike" cap="none" normalizeH="0" baseline="0" dirty="0" smtClean="0">
              <a:ln>
                <a:noFill/>
              </a:ln>
              <a:solidFill>
                <a:srgbClr val="5F5E5E"/>
              </a:solidFill>
              <a:effectLst/>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2000" b="0" i="0" u="none" strike="noStrike" cap="none" normalizeH="0" baseline="0" dirty="0" smtClean="0">
                <a:ln>
                  <a:noFill/>
                </a:ln>
                <a:solidFill>
                  <a:srgbClr val="5F5E5E"/>
                </a:solidFill>
                <a:effectLst/>
                <a:latin typeface="Courier New" panose="02070309020205020404" pitchFamily="49" charset="0"/>
                <a:cs typeface="Courier New" panose="02070309020205020404" pitchFamily="49" charset="0"/>
              </a:rPr>
              <a:t>#define SS_PIN 10 #define RST_PIN 9 MFRC522 </a:t>
            </a:r>
            <a:r>
              <a:rPr kumimoji="0" lang="es-MX" altLang="es-MX" sz="2000" b="0" i="0" u="none" strike="noStrike" cap="none" normalizeH="0" baseline="0" dirty="0" err="1" smtClean="0">
                <a:ln>
                  <a:noFill/>
                </a:ln>
                <a:solidFill>
                  <a:srgbClr val="5F5E5E"/>
                </a:solidFill>
                <a:effectLst/>
                <a:latin typeface="Courier New" panose="02070309020205020404" pitchFamily="49" charset="0"/>
                <a:cs typeface="Courier New" panose="02070309020205020404" pitchFamily="49" charset="0"/>
              </a:rPr>
              <a:t>rfid</a:t>
            </a:r>
            <a:r>
              <a:rPr kumimoji="0" lang="es-MX" altLang="es-MX" sz="2000" b="0" i="0" u="none" strike="noStrike" cap="none" normalizeH="0" baseline="0" dirty="0" smtClean="0">
                <a:ln>
                  <a:noFill/>
                </a:ln>
                <a:solidFill>
                  <a:srgbClr val="5F5E5E"/>
                </a:solidFill>
                <a:effectLst/>
                <a:latin typeface="Courier New" panose="02070309020205020404" pitchFamily="49" charset="0"/>
                <a:cs typeface="Courier New" panose="02070309020205020404" pitchFamily="49" charset="0"/>
              </a:rPr>
              <a:t>(SS_PIN, RST_PIN);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2000" b="0" i="0" u="none" strike="noStrike" cap="none" normalizeH="0" baseline="0" dirty="0" smtClean="0">
                <a:ln>
                  <a:noFill/>
                </a:ln>
                <a:solidFill>
                  <a:srgbClr val="5F5E5E"/>
                </a:solidFill>
                <a:effectLst/>
                <a:latin typeface="Istok Web"/>
              </a:rPr>
              <a:t>Tenemos que hacer ahora una cosa un poco extraña al principio. Estas tarjetas y lectores soportan una clave de encriptación de 6 bytes hexadecimales, </a:t>
            </a:r>
          </a:p>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2000" b="0" i="0" u="none" strike="noStrike" cap="none" normalizeH="0" baseline="0" dirty="0" smtClean="0">
                <a:ln>
                  <a:noFill/>
                </a:ln>
                <a:solidFill>
                  <a:srgbClr val="5F5E5E"/>
                </a:solidFill>
                <a:effectLst/>
                <a:latin typeface="Istok Web"/>
              </a:rPr>
              <a:t>(</a:t>
            </a:r>
            <a:r>
              <a:rPr kumimoji="0" lang="es-MX" altLang="es-MX" sz="2000" b="0" i="1" u="none" strike="noStrike" cap="none" normalizeH="0" baseline="0" dirty="0" smtClean="0">
                <a:ln>
                  <a:noFill/>
                </a:ln>
                <a:solidFill>
                  <a:srgbClr val="5F5E5E"/>
                </a:solidFill>
                <a:effectLst/>
                <a:latin typeface="Istok Web"/>
              </a:rPr>
              <a:t>Que por defecto es FF </a:t>
            </a:r>
            <a:r>
              <a:rPr kumimoji="0" lang="es-MX" altLang="es-MX" sz="2000" b="0" i="1" u="none" strike="noStrike" cap="none" normalizeH="0" baseline="0" dirty="0" err="1" smtClean="0">
                <a:ln>
                  <a:noFill/>
                </a:ln>
                <a:solidFill>
                  <a:srgbClr val="5F5E5E"/>
                </a:solidFill>
                <a:effectLst/>
                <a:latin typeface="Istok Web"/>
              </a:rPr>
              <a:t>FF</a:t>
            </a:r>
            <a:r>
              <a:rPr kumimoji="0" lang="es-MX" altLang="es-MX" sz="2000" b="0" i="1" u="none" strike="noStrike" cap="none" normalizeH="0" baseline="0" dirty="0" smtClean="0">
                <a:ln>
                  <a:noFill/>
                </a:ln>
                <a:solidFill>
                  <a:srgbClr val="5F5E5E"/>
                </a:solidFill>
                <a:effectLst/>
                <a:latin typeface="Istok Web"/>
              </a:rPr>
              <a:t> </a:t>
            </a:r>
            <a:r>
              <a:rPr kumimoji="0" lang="es-MX" altLang="es-MX" sz="2000" b="0" i="1" u="none" strike="noStrike" cap="none" normalizeH="0" baseline="0" dirty="0" err="1" smtClean="0">
                <a:ln>
                  <a:noFill/>
                </a:ln>
                <a:solidFill>
                  <a:srgbClr val="5F5E5E"/>
                </a:solidFill>
                <a:effectLst/>
                <a:latin typeface="Istok Web"/>
              </a:rPr>
              <a:t>FF</a:t>
            </a:r>
            <a:r>
              <a:rPr kumimoji="0" lang="es-MX" altLang="es-MX" sz="2000" b="0" i="1" u="none" strike="noStrike" cap="none" normalizeH="0" baseline="0" dirty="0" smtClean="0">
                <a:ln>
                  <a:noFill/>
                </a:ln>
                <a:solidFill>
                  <a:srgbClr val="5F5E5E"/>
                </a:solidFill>
                <a:effectLst/>
                <a:latin typeface="Istok Web"/>
              </a:rPr>
              <a:t> </a:t>
            </a:r>
            <a:r>
              <a:rPr kumimoji="0" lang="es-MX" altLang="es-MX" sz="2000" b="0" i="1" u="none" strike="noStrike" cap="none" normalizeH="0" baseline="0" dirty="0" err="1" smtClean="0">
                <a:ln>
                  <a:noFill/>
                </a:ln>
                <a:solidFill>
                  <a:srgbClr val="5F5E5E"/>
                </a:solidFill>
                <a:effectLst/>
                <a:latin typeface="Istok Web"/>
              </a:rPr>
              <a:t>FF</a:t>
            </a:r>
            <a:r>
              <a:rPr kumimoji="0" lang="es-MX" altLang="es-MX" sz="2000" b="0" i="1" u="none" strike="noStrike" cap="none" normalizeH="0" baseline="0" dirty="0" smtClean="0">
                <a:ln>
                  <a:noFill/>
                </a:ln>
                <a:solidFill>
                  <a:srgbClr val="5F5E5E"/>
                </a:solidFill>
                <a:effectLst/>
                <a:latin typeface="Istok Web"/>
              </a:rPr>
              <a:t> </a:t>
            </a:r>
            <a:r>
              <a:rPr kumimoji="0" lang="es-MX" altLang="es-MX" sz="2000" b="0" i="1" u="none" strike="noStrike" cap="none" normalizeH="0" baseline="0" dirty="0" err="1" smtClean="0">
                <a:ln>
                  <a:noFill/>
                </a:ln>
                <a:solidFill>
                  <a:srgbClr val="5F5E5E"/>
                </a:solidFill>
                <a:effectLst/>
                <a:latin typeface="Istok Web"/>
              </a:rPr>
              <a:t>FF</a:t>
            </a:r>
            <a:r>
              <a:rPr kumimoji="0" lang="es-MX" altLang="es-MX" sz="2000" b="0" i="1" u="none" strike="noStrike" cap="none" normalizeH="0" baseline="0" dirty="0" smtClean="0">
                <a:ln>
                  <a:noFill/>
                </a:ln>
                <a:solidFill>
                  <a:srgbClr val="5F5E5E"/>
                </a:solidFill>
                <a:effectLst/>
                <a:latin typeface="Istok Web"/>
              </a:rPr>
              <a:t> FF)</a:t>
            </a:r>
            <a:r>
              <a:rPr kumimoji="0" lang="es-MX" altLang="es-MX" sz="2000" b="0" i="0" u="none" strike="noStrike" cap="none" normalizeH="0" baseline="0" dirty="0" smtClean="0">
                <a:ln>
                  <a:noFill/>
                </a:ln>
                <a:solidFill>
                  <a:srgbClr val="5F5E5E"/>
                </a:solidFill>
                <a:effectLst/>
                <a:latin typeface="Istok Web"/>
              </a:rPr>
              <a:t> pero que podríamos definir a nuestro antojo por seguridad para que no lea nuestra clave cualquiera.</a:t>
            </a:r>
            <a:endParaRPr kumimoji="0" lang="es-MX" altLang="es-MX" sz="20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3744588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Cuando arranca, nuestro programa imprime esto</a:t>
            </a:r>
            <a:endParaRPr lang="es-MX" dirty="0"/>
          </a:p>
        </p:txBody>
      </p:sp>
      <p:pic>
        <p:nvPicPr>
          <p:cNvPr id="8194" name="Picture 2" descr="Mensaje rfid"/>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16687" y="1921978"/>
            <a:ext cx="9005759" cy="4813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4933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Y cuando pasas una tarjeta o llavero por encima del lector:</a:t>
            </a:r>
            <a:endParaRPr lang="es-MX" dirty="0"/>
          </a:p>
        </p:txBody>
      </p:sp>
      <p:pic>
        <p:nvPicPr>
          <p:cNvPr id="9218" name="Picture 2" descr="Mensaje rfid"/>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17442" y="2120929"/>
            <a:ext cx="8585358" cy="4588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043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65216" y="222328"/>
            <a:ext cx="8911687" cy="640445"/>
          </a:xfrm>
        </p:spPr>
        <p:txBody>
          <a:bodyPr/>
          <a:lstStyle/>
          <a:p>
            <a:r>
              <a:rPr lang="es-MX" dirty="0" smtClean="0"/>
              <a:t>NFC </a:t>
            </a:r>
            <a:r>
              <a:rPr lang="es-MX" dirty="0" err="1" smtClean="0"/>
              <a:t>Near</a:t>
            </a:r>
            <a:r>
              <a:rPr lang="es-MX" dirty="0" smtClean="0"/>
              <a:t> Field </a:t>
            </a:r>
            <a:r>
              <a:rPr lang="es-MX" dirty="0" err="1" smtClean="0"/>
              <a:t>Communication</a:t>
            </a:r>
            <a:endParaRPr lang="es-MX" dirty="0"/>
          </a:p>
        </p:txBody>
      </p:sp>
      <p:pic>
        <p:nvPicPr>
          <p:cNvPr id="11266" name="Picture 2" descr="https://image.slidesharecdn.com/8844041b-94db-4c7f-b6bd-8286bfea23cf-150622092656-lva1-app6891/95/nfc-presentation-compatibility-mode-1-638.jpg?cb=143496526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51019" y="862762"/>
            <a:ext cx="7758544" cy="5995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1442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b="1" dirty="0"/>
              <a:t>NFC, tecnología inalámbrica de corto alcance</a:t>
            </a:r>
            <a:br>
              <a:rPr lang="es-MX" b="1" dirty="0"/>
            </a:br>
            <a:endParaRPr lang="es-MX" dirty="0"/>
          </a:p>
        </p:txBody>
      </p:sp>
      <p:sp>
        <p:nvSpPr>
          <p:cNvPr id="3" name="Marcador de contenido 2"/>
          <p:cNvSpPr>
            <a:spLocks noGrp="1"/>
          </p:cNvSpPr>
          <p:nvPr>
            <p:ph idx="1"/>
          </p:nvPr>
        </p:nvSpPr>
        <p:spPr>
          <a:xfrm>
            <a:off x="1911927" y="2133600"/>
            <a:ext cx="10099963" cy="3777622"/>
          </a:xfrm>
        </p:spPr>
        <p:txBody>
          <a:bodyPr>
            <a:noAutofit/>
          </a:bodyPr>
          <a:lstStyle/>
          <a:p>
            <a:r>
              <a:rPr lang="es-MX" sz="3200" dirty="0"/>
              <a:t>NFC significa </a:t>
            </a:r>
            <a:r>
              <a:rPr lang="es-MX" sz="3200" b="1" dirty="0" err="1"/>
              <a:t>Near</a:t>
            </a:r>
            <a:r>
              <a:rPr lang="es-MX" sz="3200" b="1" dirty="0"/>
              <a:t> Field </a:t>
            </a:r>
            <a:r>
              <a:rPr lang="es-MX" sz="3200" b="1" dirty="0" err="1"/>
              <a:t>Communication</a:t>
            </a:r>
            <a:r>
              <a:rPr lang="es-MX" sz="3200" dirty="0"/>
              <a:t>. Se trata de una tecnología inalámbrica que funciona en la banda de los 13.56 MHz (en esa banda no hace falta licencia para usarla) y que deriva de las etiquetas RFID de las que seguro que has oído hablar, pues están presentes en abonos de transporte o incluso sistemas de seguridad de tiendas físicas.</a:t>
            </a:r>
            <a:endParaRPr lang="es-MX" sz="3200" dirty="0"/>
          </a:p>
        </p:txBody>
      </p:sp>
    </p:spTree>
    <p:extLst>
      <p:ext uri="{BB962C8B-B14F-4D97-AF65-F5344CB8AC3E}">
        <p14:creationId xmlns:p14="http://schemas.microsoft.com/office/powerpoint/2010/main" val="3051484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92925" y="624110"/>
            <a:ext cx="8911687" cy="719781"/>
          </a:xfrm>
        </p:spPr>
        <p:txBody>
          <a:bodyPr/>
          <a:lstStyle/>
          <a:p>
            <a:r>
              <a:rPr lang="es-MX" dirty="0" smtClean="0"/>
              <a:t>Alta </a:t>
            </a:r>
            <a:r>
              <a:rPr lang="es-MX" dirty="0" err="1" smtClean="0"/>
              <a:t>velocidad..por</a:t>
            </a:r>
            <a:r>
              <a:rPr lang="es-MX" dirty="0" smtClean="0"/>
              <a:t> contacto</a:t>
            </a:r>
            <a:endParaRPr lang="es-MX" dirty="0"/>
          </a:p>
        </p:txBody>
      </p:sp>
      <p:sp>
        <p:nvSpPr>
          <p:cNvPr id="3" name="Marcador de contenido 2"/>
          <p:cNvSpPr>
            <a:spLocks noGrp="1"/>
          </p:cNvSpPr>
          <p:nvPr>
            <p:ph idx="1"/>
          </p:nvPr>
        </p:nvSpPr>
        <p:spPr>
          <a:xfrm>
            <a:off x="2409102" y="1343891"/>
            <a:ext cx="9782897" cy="4627418"/>
          </a:xfrm>
        </p:spPr>
        <p:txBody>
          <a:bodyPr>
            <a:normAutofit fontScale="92500"/>
          </a:bodyPr>
          <a:lstStyle/>
          <a:p>
            <a:r>
              <a:rPr lang="es-MX" sz="2400" dirty="0"/>
              <a:t>Su punto fuerte está en la velocidad de comunicación, que es casi instantánea sin necesidad de emparejamiento previo. Como contrapartida, el alcance de la tecnología NFC es muy reducido, pues se mueve como máximo en un rango de los </a:t>
            </a:r>
            <a:r>
              <a:rPr lang="es-MX" sz="2400" b="1" dirty="0"/>
              <a:t>20 cm</a:t>
            </a:r>
            <a:r>
              <a:rPr lang="es-MX" sz="2400" dirty="0"/>
              <a:t>. A su favor también juega que su uso es transparente a los usuarios y que los equipos con tecnología NFC son capaces de enviar y recibir información al mismo tiempo.</a:t>
            </a:r>
          </a:p>
          <a:p>
            <a:r>
              <a:rPr lang="es-MX" sz="2400" dirty="0"/>
              <a:t>La tecnología NFC puede funcionar en dos modos:</a:t>
            </a:r>
          </a:p>
          <a:p>
            <a:r>
              <a:rPr lang="es-MX" sz="2400" b="1" dirty="0"/>
              <a:t>Activo</a:t>
            </a:r>
            <a:r>
              <a:rPr lang="es-MX" sz="2400" dirty="0"/>
              <a:t>, en el que ambos equipos con chip NFC generan un campo electromagnético e intercambian datos.</a:t>
            </a:r>
          </a:p>
          <a:p>
            <a:r>
              <a:rPr lang="es-MX" sz="2400" b="1" dirty="0"/>
              <a:t>Pasivo</a:t>
            </a:r>
            <a:r>
              <a:rPr lang="es-MX" sz="2400" dirty="0"/>
              <a:t>, en el que solo hay un dispositivo activo y el otro aprovecha ese campo para intercambiar la información.</a:t>
            </a:r>
          </a:p>
          <a:p>
            <a:endParaRPr lang="es-MX" dirty="0"/>
          </a:p>
        </p:txBody>
      </p:sp>
    </p:spTree>
    <p:extLst>
      <p:ext uri="{BB962C8B-B14F-4D97-AF65-F5344CB8AC3E}">
        <p14:creationId xmlns:p14="http://schemas.microsoft.com/office/powerpoint/2010/main" val="11573389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Seguridad</a:t>
            </a:r>
            <a:endParaRPr lang="es-MX" dirty="0"/>
          </a:p>
        </p:txBody>
      </p:sp>
      <p:sp>
        <p:nvSpPr>
          <p:cNvPr id="3" name="Marcador de contenido 2"/>
          <p:cNvSpPr>
            <a:spLocks noGrp="1"/>
          </p:cNvSpPr>
          <p:nvPr>
            <p:ph idx="1"/>
          </p:nvPr>
        </p:nvSpPr>
        <p:spPr>
          <a:xfrm>
            <a:off x="2247374" y="1264555"/>
            <a:ext cx="9602788" cy="4724400"/>
          </a:xfrm>
        </p:spPr>
        <p:txBody>
          <a:bodyPr>
            <a:normAutofit/>
          </a:bodyPr>
          <a:lstStyle/>
          <a:p>
            <a:r>
              <a:rPr lang="es-MX" sz="2400" dirty="0"/>
              <a:t>Seguro que todo te parece muy interesante pero estás pensando en la </a:t>
            </a:r>
            <a:r>
              <a:rPr lang="es-MX" sz="2400" b="1" dirty="0"/>
              <a:t>seguridad</a:t>
            </a:r>
            <a:r>
              <a:rPr lang="es-MX" sz="2400" dirty="0"/>
              <a:t>. Bien hecho.</a:t>
            </a:r>
          </a:p>
          <a:p>
            <a:r>
              <a:rPr lang="es-MX" sz="2400" dirty="0"/>
              <a:t>Dado que estamos ante una comunicación por radiofrecuencia, la lectura de nuestra transmisión es una posibilidad que existe siempre. En el caso de la tecnología NFC se cuenta con la ventaja de la poca distancia a la que la misma opera, pero no se puede descartar la copia de los códigos de nuestro chip para un uso fraudulento. Además, no solo la posibilidad de robar nuestros datos está ahí sino que la modificación o inserción de errores en la misma también existe.</a:t>
            </a:r>
          </a:p>
        </p:txBody>
      </p:sp>
      <p:pic>
        <p:nvPicPr>
          <p:cNvPr id="12290" name="Picture 2" descr="nokia-c7-nf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7199" y="5119222"/>
            <a:ext cx="3639301" cy="1738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594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606780" y="111492"/>
            <a:ext cx="8911687" cy="414981"/>
          </a:xfrm>
        </p:spPr>
        <p:txBody>
          <a:bodyPr>
            <a:normAutofit fontScale="90000"/>
          </a:bodyPr>
          <a:lstStyle/>
          <a:p>
            <a:r>
              <a:rPr lang="es-MX" dirty="0" smtClean="0"/>
              <a:t>Aplicaciones de NFC</a:t>
            </a:r>
            <a:endParaRPr lang="es-MX" dirty="0"/>
          </a:p>
        </p:txBody>
      </p:sp>
      <p:sp>
        <p:nvSpPr>
          <p:cNvPr id="3" name="Marcador de contenido 2"/>
          <p:cNvSpPr>
            <a:spLocks noGrp="1"/>
          </p:cNvSpPr>
          <p:nvPr>
            <p:ph idx="1"/>
          </p:nvPr>
        </p:nvSpPr>
        <p:spPr>
          <a:xfrm>
            <a:off x="2353684" y="831274"/>
            <a:ext cx="8915400" cy="5929744"/>
          </a:xfrm>
        </p:spPr>
        <p:txBody>
          <a:bodyPr>
            <a:normAutofit fontScale="85000" lnSpcReduction="20000"/>
          </a:bodyPr>
          <a:lstStyle/>
          <a:p>
            <a:r>
              <a:rPr lang="es-MX" sz="1900" dirty="0"/>
              <a:t>La premisa básica a la que se acoge el uso de la tecnología NFC es aquella situación en la que es necesario </a:t>
            </a:r>
            <a:r>
              <a:rPr lang="es-MX" sz="1900" b="1" dirty="0"/>
              <a:t>un intercambio de datos de forma inalámbrica</a:t>
            </a:r>
            <a:r>
              <a:rPr lang="es-MX" sz="1900" dirty="0"/>
              <a:t>. Lo usos que más futuro tienen son la identificación, la recogida e intercambio de información y sobre todo, el pago</a:t>
            </a:r>
            <a:r>
              <a:rPr lang="es-MX" sz="1900" dirty="0" smtClean="0"/>
              <a:t>.</a:t>
            </a:r>
          </a:p>
          <a:p>
            <a:r>
              <a:rPr lang="es-MX" sz="1900" b="1" dirty="0"/>
              <a:t>Identificación</a:t>
            </a:r>
            <a:r>
              <a:rPr lang="es-MX" sz="1900" dirty="0"/>
              <a:t>: el acceso a lugares donde es precisa una identificación podría hacerse simplemente acercando nuestro teléfono móvil o tarjeta con chip NFC a un dispositivo de lectura. Los abonos de autobús son un ejemplo muy válido.</a:t>
            </a:r>
          </a:p>
          <a:p>
            <a:r>
              <a:rPr lang="es-MX" sz="1900" b="1" dirty="0"/>
              <a:t>Recogida/intercambio de datos</a:t>
            </a:r>
            <a:r>
              <a:rPr lang="es-MX" sz="1900" dirty="0"/>
              <a:t>: Google es el principal protagonista de este uso, pues en combinación con las etiquetas RFID, utilidades como marcar dónde estamos, recibir información de un evento o establecimiento son inmediatas.</a:t>
            </a:r>
          </a:p>
          <a:p>
            <a:r>
              <a:rPr lang="es-MX" sz="1900" b="1" dirty="0"/>
              <a:t>Sincronización instantánea de dispositivos</a:t>
            </a:r>
            <a:r>
              <a:rPr lang="es-MX" sz="1900" dirty="0"/>
              <a:t>: Algunos fabricantes también están utilizando esta tecnología para sincronizar sus diferentes dispositivos. Por ejemplo, son sólo acercar tu móvil a unos altavoces estos se sincronizarían automáticamente de forma más sencilla que en el caso del Bluetooth, que primero requiere emparejarlos.</a:t>
            </a:r>
          </a:p>
          <a:p>
            <a:r>
              <a:rPr lang="es-MX" sz="1900" b="1" dirty="0"/>
              <a:t>Automatización de acciones</a:t>
            </a:r>
            <a:r>
              <a:rPr lang="es-MX" sz="1900" dirty="0"/>
              <a:t>: Las etiquetas NFC o NFC </a:t>
            </a:r>
            <a:r>
              <a:rPr lang="es-MX" sz="1900" dirty="0" err="1"/>
              <a:t>Tags</a:t>
            </a:r>
            <a:r>
              <a:rPr lang="es-MX" sz="1900" dirty="0"/>
              <a:t> son pequeñas pegatinas que podemos poner en diferentes sitios y configurarlas para que al pasar el móvil sobre ellas realicen configuraciones automáticas. Por ejemplo puedes tener una en la entrada de tu casa para que al entrar la toques con el móvil para activar el </a:t>
            </a:r>
            <a:r>
              <a:rPr lang="es-MX" sz="1900" dirty="0" err="1"/>
              <a:t>WiFi</a:t>
            </a:r>
            <a:r>
              <a:rPr lang="es-MX" sz="1900" dirty="0"/>
              <a:t> y poner el modo vibración, u otra en el coche para activar el Bluetooth. Sus usos son tantos como puedas imaginar.</a:t>
            </a:r>
          </a:p>
          <a:p>
            <a:r>
              <a:rPr lang="es-MX" sz="1900" b="1" dirty="0"/>
              <a:t>Pago con el teléfono móvil</a:t>
            </a:r>
            <a:r>
              <a:rPr lang="es-MX" sz="1900" dirty="0"/>
              <a:t>: sin duda alguna es la estrella de los usos del NFC. La comodidad de uso y que el gasto pueda estar asociado a nuestra factura o una cuenta de banco son armas muy poderosas y esta tecnología está camino de ser el método de pago del futuro.</a:t>
            </a:r>
          </a:p>
          <a:p>
            <a:endParaRPr lang="es-MX" dirty="0"/>
          </a:p>
        </p:txBody>
      </p:sp>
    </p:spTree>
    <p:extLst>
      <p:ext uri="{BB962C8B-B14F-4D97-AF65-F5344CB8AC3E}">
        <p14:creationId xmlns:p14="http://schemas.microsoft.com/office/powerpoint/2010/main" val="2784494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92924" y="125346"/>
            <a:ext cx="8911687" cy="719781"/>
          </a:xfrm>
        </p:spPr>
        <p:txBody>
          <a:bodyPr>
            <a:normAutofit/>
          </a:bodyPr>
          <a:lstStyle/>
          <a:p>
            <a:r>
              <a:rPr lang="es-MX" dirty="0" smtClean="0"/>
              <a:t>NFC y </a:t>
            </a:r>
            <a:r>
              <a:rPr lang="es-MX" dirty="0" err="1" smtClean="0"/>
              <a:t>Arduino</a:t>
            </a:r>
            <a:endParaRPr lang="es-MX" dirty="0"/>
          </a:p>
        </p:txBody>
      </p:sp>
      <p:pic>
        <p:nvPicPr>
          <p:cNvPr id="4" name="Marcador de contenido 3"/>
          <p:cNvPicPr>
            <a:picLocks noGrp="1" noChangeAspect="1"/>
          </p:cNvPicPr>
          <p:nvPr>
            <p:ph idx="1"/>
          </p:nvPr>
        </p:nvPicPr>
        <p:blipFill>
          <a:blip r:embed="rId2"/>
          <a:stretch>
            <a:fillRect/>
          </a:stretch>
        </p:blipFill>
        <p:spPr>
          <a:xfrm>
            <a:off x="1488087" y="1122219"/>
            <a:ext cx="6820340" cy="3629889"/>
          </a:xfrm>
          <a:prstGeom prst="rect">
            <a:avLst/>
          </a:prstGeom>
        </p:spPr>
      </p:pic>
      <p:pic>
        <p:nvPicPr>
          <p:cNvPr id="5" name="Imagen 4"/>
          <p:cNvPicPr>
            <a:picLocks noChangeAspect="1"/>
          </p:cNvPicPr>
          <p:nvPr/>
        </p:nvPicPr>
        <p:blipFill>
          <a:blip r:embed="rId3"/>
          <a:stretch>
            <a:fillRect/>
          </a:stretch>
        </p:blipFill>
        <p:spPr>
          <a:xfrm>
            <a:off x="4844769" y="3172691"/>
            <a:ext cx="7347232" cy="3685309"/>
          </a:xfrm>
          <a:prstGeom prst="rect">
            <a:avLst/>
          </a:prstGeom>
        </p:spPr>
      </p:pic>
    </p:spTree>
    <p:extLst>
      <p:ext uri="{BB962C8B-B14F-4D97-AF65-F5344CB8AC3E}">
        <p14:creationId xmlns:p14="http://schemas.microsoft.com/office/powerpoint/2010/main" val="3991869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p:txBody>
          <a:bodyPr/>
          <a:lstStyle/>
          <a:p>
            <a:endParaRPr lang="es-MX"/>
          </a:p>
        </p:txBody>
      </p:sp>
    </p:spTree>
    <p:extLst>
      <p:ext uri="{BB962C8B-B14F-4D97-AF65-F5344CB8AC3E}">
        <p14:creationId xmlns:p14="http://schemas.microsoft.com/office/powerpoint/2010/main" val="2118465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61709" y="208474"/>
            <a:ext cx="5851958" cy="1280890"/>
          </a:xfrm>
        </p:spPr>
        <p:txBody>
          <a:bodyPr>
            <a:normAutofit/>
          </a:bodyPr>
          <a:lstStyle/>
          <a:p>
            <a:r>
              <a:rPr lang="es-MX" sz="4400" dirty="0" smtClean="0"/>
              <a:t>RFID</a:t>
            </a:r>
            <a:endParaRPr lang="es-MX" sz="4400" dirty="0"/>
          </a:p>
        </p:txBody>
      </p:sp>
      <p:sp>
        <p:nvSpPr>
          <p:cNvPr id="3" name="Marcador de contenido 2"/>
          <p:cNvSpPr>
            <a:spLocks noGrp="1"/>
          </p:cNvSpPr>
          <p:nvPr>
            <p:ph idx="1"/>
          </p:nvPr>
        </p:nvSpPr>
        <p:spPr>
          <a:xfrm>
            <a:off x="914400" y="1288473"/>
            <a:ext cx="11277600" cy="5133109"/>
          </a:xfrm>
        </p:spPr>
        <p:txBody>
          <a:bodyPr>
            <a:normAutofit lnSpcReduction="10000"/>
          </a:bodyPr>
          <a:lstStyle/>
          <a:p>
            <a:r>
              <a:rPr lang="es-MX" sz="2400" dirty="0"/>
              <a:t>RFID son las </a:t>
            </a:r>
            <a:r>
              <a:rPr lang="es-MX" sz="2400" dirty="0" err="1"/>
              <a:t>inciales</a:t>
            </a:r>
            <a:r>
              <a:rPr lang="es-MX" sz="2400" dirty="0"/>
              <a:t> de </a:t>
            </a:r>
            <a:r>
              <a:rPr lang="es-MX" sz="2400" dirty="0" err="1"/>
              <a:t>identificacion</a:t>
            </a:r>
            <a:r>
              <a:rPr lang="es-MX" sz="2400" dirty="0"/>
              <a:t> por radio frecuencia en inglés (</a:t>
            </a:r>
            <a:r>
              <a:rPr lang="es-MX" sz="2400" i="1" dirty="0"/>
              <a:t>Radio </a:t>
            </a:r>
            <a:r>
              <a:rPr lang="es-MX" sz="2400" i="1" dirty="0" err="1"/>
              <a:t>Frequency</a:t>
            </a:r>
            <a:r>
              <a:rPr lang="es-MX" sz="2400" i="1" dirty="0"/>
              <a:t> </a:t>
            </a:r>
            <a:r>
              <a:rPr lang="es-MX" sz="2400" i="1" dirty="0" err="1"/>
              <a:t>IDentification</a:t>
            </a:r>
            <a:r>
              <a:rPr lang="es-MX" sz="2400" i="1" dirty="0"/>
              <a:t>) </a:t>
            </a:r>
            <a:r>
              <a:rPr lang="es-MX" sz="2400" b="1" i="1" dirty="0"/>
              <a:t> </a:t>
            </a:r>
            <a:r>
              <a:rPr lang="es-MX" sz="2400" dirty="0"/>
              <a:t> </a:t>
            </a:r>
          </a:p>
          <a:p>
            <a:r>
              <a:rPr lang="es-MX" sz="2400" dirty="0"/>
              <a:t>Vale, </a:t>
            </a:r>
            <a:r>
              <a:rPr lang="es-MX" sz="2400" i="1" dirty="0"/>
              <a:t>¿Y que son los RFID? </a:t>
            </a:r>
            <a:r>
              <a:rPr lang="es-MX" sz="2400" dirty="0"/>
              <a:t>Bueno son simplemente un chip digital minúsculo de memoria, que puede contener una identificación en forma de código e incluso información de diferentes cuestiones grabados en él. Son como un pendrive pero canijo y por radio, para entendernos</a:t>
            </a:r>
          </a:p>
          <a:p>
            <a:r>
              <a:rPr lang="es-MX" sz="2400" dirty="0"/>
              <a:t>¿</a:t>
            </a:r>
            <a:r>
              <a:rPr lang="es-MX" sz="2400" i="1" dirty="0"/>
              <a:t>Eso es todo</a:t>
            </a:r>
            <a:r>
              <a:rPr lang="es-MX" sz="2400" dirty="0"/>
              <a:t>? Pues sí, pero además tiene una antena que permite dos cosas poco frecuentes, una identificarlos por Radio Frecuencia (</a:t>
            </a:r>
            <a:r>
              <a:rPr lang="es-MX" sz="2400" i="1" dirty="0"/>
              <a:t>O RF</a:t>
            </a:r>
            <a:r>
              <a:rPr lang="es-MX" sz="2400" dirty="0"/>
              <a:t>)  sin contacto a distancias de entre nos pocos centímetros y varios metros, mediante un receptor adecuado, y la otra es que la propia señal de RF que usamos para identificarlos es capaz de alimentar el chip de la etiqueta </a:t>
            </a:r>
            <a:r>
              <a:rPr lang="es-MX" sz="2400" b="1" dirty="0"/>
              <a:t>RFID</a:t>
            </a:r>
            <a:r>
              <a:rPr lang="es-MX" sz="2400" dirty="0"/>
              <a:t> sin necesidad de batería </a:t>
            </a:r>
            <a:r>
              <a:rPr lang="es-MX" sz="2400" i="1" dirty="0"/>
              <a:t>¿Qué te parece el truco?</a:t>
            </a:r>
            <a:endParaRPr lang="es-MX" sz="2400" dirty="0"/>
          </a:p>
          <a:p>
            <a:endParaRPr lang="es-MX" dirty="0"/>
          </a:p>
        </p:txBody>
      </p:sp>
    </p:spTree>
    <p:extLst>
      <p:ext uri="{BB962C8B-B14F-4D97-AF65-F5344CB8AC3E}">
        <p14:creationId xmlns:p14="http://schemas.microsoft.com/office/powerpoint/2010/main" val="3469118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68430" y="113027"/>
            <a:ext cx="8915400" cy="3777622"/>
          </a:xfrm>
        </p:spPr>
        <p:txBody>
          <a:bodyPr/>
          <a:lstStyle/>
          <a:p>
            <a:r>
              <a:rPr lang="es-MX" dirty="0"/>
              <a:t>Cuando la etiqueta </a:t>
            </a:r>
            <a:r>
              <a:rPr lang="es-MX" b="1" dirty="0"/>
              <a:t>RFID</a:t>
            </a:r>
            <a:r>
              <a:rPr lang="es-MX" dirty="0"/>
              <a:t> (</a:t>
            </a:r>
            <a:r>
              <a:rPr lang="es-MX" i="1" dirty="0"/>
              <a:t>O </a:t>
            </a:r>
            <a:r>
              <a:rPr lang="es-MX" b="1" i="1" dirty="0" err="1"/>
              <a:t>Tag</a:t>
            </a:r>
            <a:r>
              <a:rPr lang="es-MX" i="1" dirty="0"/>
              <a:t> según la lengua de Albión</a:t>
            </a:r>
            <a:r>
              <a:rPr lang="es-MX" dirty="0"/>
              <a:t>) no lleva batería, se llaman pasivas y son las más baratas, aunque también las hay con batería y se las llama activas, pero ignoraremos estas ultimas con la elegancia que nos caracteriza, estas últimas.</a:t>
            </a:r>
          </a:p>
          <a:p>
            <a:r>
              <a:rPr lang="es-MX" dirty="0"/>
              <a:t>Normalmente los </a:t>
            </a:r>
            <a:r>
              <a:rPr lang="es-MX" b="1" dirty="0" err="1"/>
              <a:t>tags</a:t>
            </a:r>
            <a:r>
              <a:rPr lang="es-MX" b="1" dirty="0"/>
              <a:t> RFID</a:t>
            </a:r>
            <a:r>
              <a:rPr lang="es-MX" dirty="0"/>
              <a:t> son una especie de pegatina que lleva diseños más o menos extravagantes de pistas metálicas muy finas que hacen las veces de antena y te has hartado a verlas en ropa y otros productos pero probablemente no sabías lo que era:</a:t>
            </a:r>
          </a:p>
          <a:p>
            <a:endParaRPr lang="es-MX" dirty="0"/>
          </a:p>
        </p:txBody>
      </p:sp>
      <p:pic>
        <p:nvPicPr>
          <p:cNvPr id="1026" name="Picture 2" descr="Stick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5867" y="2589789"/>
            <a:ext cx="4696115" cy="4291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4879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517073" y="180109"/>
            <a:ext cx="10674927" cy="3777622"/>
          </a:xfrm>
        </p:spPr>
        <p:txBody>
          <a:bodyPr>
            <a:normAutofit/>
          </a:bodyPr>
          <a:lstStyle/>
          <a:p>
            <a:r>
              <a:rPr lang="es-MX" sz="2400" dirty="0"/>
              <a:t>Estas son las típicas insertas en las etiquetas de la ropa como antirrobo, pero las hay con aspectos muy variados, dependiendo de la forma y diseño e la antena y el destino final de las </a:t>
            </a:r>
            <a:r>
              <a:rPr lang="es-MX" sz="2400" dirty="0" smtClean="0"/>
              <a:t>etiquetas.</a:t>
            </a:r>
          </a:p>
          <a:p>
            <a:r>
              <a:rPr lang="es-MX" sz="2400" dirty="0"/>
              <a:t>Pero la idea es siempre la misma, identificar el </a:t>
            </a:r>
            <a:r>
              <a:rPr lang="es-MX" sz="2400" dirty="0" err="1"/>
              <a:t>tag</a:t>
            </a:r>
            <a:r>
              <a:rPr lang="es-MX" sz="2400" dirty="0"/>
              <a:t> mediante la emisión de ondas electromagnéticas desde un lector, que alimentan un circuito de memoria interno, para que nos envíen por RF una identificación que podamos usar para validar o identificar un producto cualquiera.</a:t>
            </a:r>
            <a:endParaRPr lang="es-MX" sz="2400" dirty="0"/>
          </a:p>
        </p:txBody>
      </p:sp>
      <p:pic>
        <p:nvPicPr>
          <p:cNvPr id="2053" name="Picture 5" descr="RFID_label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4955" y="3724927"/>
            <a:ext cx="3729848" cy="3133073"/>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flexib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7434" y="3724927"/>
            <a:ext cx="3991422" cy="3002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786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520266" y="-1"/>
            <a:ext cx="10671734" cy="4649273"/>
          </a:xfrm>
        </p:spPr>
        <p:txBody>
          <a:bodyPr>
            <a:normAutofit fontScale="92500" lnSpcReduction="20000"/>
          </a:bodyPr>
          <a:lstStyle/>
          <a:p>
            <a:r>
              <a:rPr lang="es-MX" i="1" dirty="0"/>
              <a:t>Ya ha salido antes en algún momento la idea de </a:t>
            </a:r>
            <a:r>
              <a:rPr lang="es-MX" b="1" i="1" dirty="0" err="1"/>
              <a:t>transponder</a:t>
            </a:r>
            <a:r>
              <a:rPr lang="es-MX" i="1" dirty="0"/>
              <a:t> aunque en otro ámbito. Es un sistema electrónico que envía una identificación bajo pedido externo, y estas etiquetas </a:t>
            </a:r>
            <a:r>
              <a:rPr lang="es-MX" b="1" i="1" dirty="0"/>
              <a:t>RFID</a:t>
            </a:r>
            <a:r>
              <a:rPr lang="es-MX" i="1" dirty="0"/>
              <a:t> lo son con todos los derechos.</a:t>
            </a:r>
            <a:r>
              <a:rPr lang="es-MX" b="1" i="1" dirty="0"/>
              <a:t> </a:t>
            </a:r>
            <a:r>
              <a:rPr lang="es-MX" dirty="0"/>
              <a:t> </a:t>
            </a:r>
          </a:p>
          <a:p>
            <a:r>
              <a:rPr lang="es-MX" dirty="0"/>
              <a:t>Y por supuesto tienen un montón de ventajas respecto de otros sistemas como los códigos de </a:t>
            </a:r>
            <a:r>
              <a:rPr lang="es-MX" dirty="0" smtClean="0"/>
              <a:t>barras</a:t>
            </a:r>
            <a:endParaRPr lang="es-MX" dirty="0"/>
          </a:p>
          <a:p>
            <a:r>
              <a:rPr lang="es-MX" dirty="0"/>
              <a:t>Son pasivos en su mayoría y pueden permanecer inactivos durante años.</a:t>
            </a:r>
          </a:p>
          <a:p>
            <a:r>
              <a:rPr lang="es-MX" dirty="0"/>
              <a:t>No se rayan o degradan, ni con el tiempo ni con campos magnéticos, ni con el roce.</a:t>
            </a:r>
          </a:p>
          <a:p>
            <a:r>
              <a:rPr lang="es-MX" dirty="0"/>
              <a:t>No necesitan verse para realizar la identificación, porque la mayor parte de los materiales son transparentes a las ondas RF que se usan.</a:t>
            </a:r>
          </a:p>
          <a:p>
            <a:r>
              <a:rPr lang="es-MX" dirty="0"/>
              <a:t>Pueden disponer de una memoria interna que contenga toda la identificación del producto o su trazabilidad. Las hay de 1K, 4k y …</a:t>
            </a:r>
          </a:p>
          <a:p>
            <a:r>
              <a:rPr lang="es-MX" dirty="0"/>
              <a:t>Se pueden utilizar como llaves maestras para abrir cerraduras electrónicas, tanto como para identificar productos o personas.</a:t>
            </a:r>
          </a:p>
          <a:p>
            <a:r>
              <a:rPr lang="es-MX" dirty="0"/>
              <a:t>Se pueden reescribir y leer tantas veces como quieras, e ir añadiendo su historia en la propia tarjeta. Por ejemplo en una tarjeta de pago, puedes conservar las ultimas 100 compras realizadas, por ejemplo.</a:t>
            </a:r>
          </a:p>
          <a:p>
            <a:r>
              <a:rPr lang="es-MX" dirty="0"/>
              <a:t>Lo que ha retrasado la implantación masiva de estos RFID ha sido más el precio que su ventaja</a:t>
            </a:r>
            <a:r>
              <a:rPr lang="es-MX" i="1" dirty="0"/>
              <a:t>.</a:t>
            </a:r>
            <a:endParaRPr lang="es-MX" dirty="0"/>
          </a:p>
          <a:p>
            <a:endParaRPr lang="es-MX" dirty="0"/>
          </a:p>
        </p:txBody>
      </p:sp>
      <p:pic>
        <p:nvPicPr>
          <p:cNvPr id="3074" name="Picture 2" descr="Arco y etiqueta RF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480" y="4575056"/>
            <a:ext cx="3991422" cy="2282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4338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MX" sz="2000" b="1" dirty="0" err="1"/>
              <a:t>Arduino</a:t>
            </a:r>
            <a:r>
              <a:rPr lang="es-MX" sz="2000" dirty="0"/>
              <a:t> está perfectamente preparado para este tipo de cosas ya ves, y en nuestro kit hay un set de un lector / grabador de </a:t>
            </a:r>
            <a:r>
              <a:rPr lang="es-MX" sz="2000" b="1" dirty="0"/>
              <a:t>RFID</a:t>
            </a:r>
            <a:r>
              <a:rPr lang="es-MX" sz="2000" dirty="0"/>
              <a:t>, además de una tarjeta de identificación de plástico y un llavero con </a:t>
            </a:r>
            <a:r>
              <a:rPr lang="es-MX" sz="2000" dirty="0" err="1"/>
              <a:t>tag</a:t>
            </a:r>
            <a:r>
              <a:rPr lang="es-MX" sz="2000" dirty="0"/>
              <a:t>, para que podáis hacer pruebas.</a:t>
            </a:r>
            <a:endParaRPr lang="es-MX" sz="2000" dirty="0"/>
          </a:p>
        </p:txBody>
      </p:sp>
      <p:pic>
        <p:nvPicPr>
          <p:cNvPr id="4" name="Marcador de contenido 3"/>
          <p:cNvPicPr>
            <a:picLocks noGrp="1" noChangeAspect="1"/>
          </p:cNvPicPr>
          <p:nvPr>
            <p:ph idx="1"/>
          </p:nvPr>
        </p:nvPicPr>
        <p:blipFill>
          <a:blip r:embed="rId2"/>
          <a:stretch>
            <a:fillRect/>
          </a:stretch>
        </p:blipFill>
        <p:spPr>
          <a:xfrm>
            <a:off x="2845819" y="2086377"/>
            <a:ext cx="9142360" cy="4597757"/>
          </a:xfrm>
          <a:prstGeom prst="rect">
            <a:avLst/>
          </a:prstGeom>
        </p:spPr>
      </p:pic>
    </p:spTree>
    <p:extLst>
      <p:ext uri="{BB962C8B-B14F-4D97-AF65-F5344CB8AC3E}">
        <p14:creationId xmlns:p14="http://schemas.microsoft.com/office/powerpoint/2010/main" val="3612132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713448" y="240405"/>
            <a:ext cx="8915400" cy="1691426"/>
          </a:xfrm>
        </p:spPr>
        <p:txBody>
          <a:bodyPr/>
          <a:lstStyle/>
          <a:p>
            <a:r>
              <a:rPr lang="es-MX" dirty="0"/>
              <a:t>El chip </a:t>
            </a:r>
            <a:r>
              <a:rPr lang="es-MX" b="1" dirty="0"/>
              <a:t>MFRC522</a:t>
            </a:r>
            <a:r>
              <a:rPr lang="es-MX" dirty="0"/>
              <a:t>. Da soporte a la lectura y escritura de los </a:t>
            </a:r>
            <a:r>
              <a:rPr lang="es-MX" dirty="0" err="1"/>
              <a:t>tags</a:t>
            </a:r>
            <a:r>
              <a:rPr lang="es-MX" dirty="0"/>
              <a:t> en diferentes condiciones y con control de errores, de una forma sencilla, aunque no puede identificar más que un </a:t>
            </a:r>
            <a:r>
              <a:rPr lang="es-MX" dirty="0" err="1"/>
              <a:t>tag</a:t>
            </a:r>
            <a:r>
              <a:rPr lang="es-MX" dirty="0"/>
              <a:t> a la vez, a diferencia de otros lectores más profesionales, y requiere que la distancia de lectura sea de una par de centímetros a lo sumo </a:t>
            </a:r>
            <a:r>
              <a:rPr lang="es-MX" i="1" dirty="0"/>
              <a:t>(Es lo que tienen las cosas baratas)</a:t>
            </a:r>
            <a:endParaRPr lang="es-MX" dirty="0"/>
          </a:p>
        </p:txBody>
      </p:sp>
      <p:pic>
        <p:nvPicPr>
          <p:cNvPr id="4100" name="Picture 4" descr="vista princip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8962" y="1931830"/>
            <a:ext cx="6040193" cy="51341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1188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841679" y="253285"/>
            <a:ext cx="10087936" cy="1691425"/>
          </a:xfrm>
        </p:spPr>
        <p:txBody>
          <a:bodyPr/>
          <a:lstStyle/>
          <a:p>
            <a:r>
              <a:rPr lang="es-MX" dirty="0"/>
              <a:t>La tarjeta presenta un </a:t>
            </a:r>
            <a:r>
              <a:rPr lang="es-MX" b="1" dirty="0"/>
              <a:t>interface SPI</a:t>
            </a:r>
            <a:r>
              <a:rPr lang="es-MX" dirty="0"/>
              <a:t> para comunicar nuestro </a:t>
            </a:r>
            <a:r>
              <a:rPr lang="es-MX" b="1" dirty="0" err="1"/>
              <a:t>Arduino</a:t>
            </a:r>
            <a:r>
              <a:rPr lang="es-MX" dirty="0"/>
              <a:t> con el </a:t>
            </a:r>
            <a:r>
              <a:rPr lang="es-MX" b="1" dirty="0"/>
              <a:t>MFRC522</a:t>
            </a:r>
            <a:r>
              <a:rPr lang="es-MX" dirty="0"/>
              <a:t> y no tiene más dificultad. De hecho creo que os sorprenderá ver lo fácil que resulta leer estas etiquetas </a:t>
            </a:r>
            <a:r>
              <a:rPr lang="es-MX" b="1" dirty="0"/>
              <a:t>RFID</a:t>
            </a:r>
            <a:r>
              <a:rPr lang="es-MX" dirty="0"/>
              <a:t>.</a:t>
            </a:r>
          </a:p>
          <a:p>
            <a:r>
              <a:rPr lang="es-MX" dirty="0"/>
              <a:t>Empecemos por el lector y sus pines:</a:t>
            </a:r>
          </a:p>
          <a:p>
            <a:endParaRPr lang="es-MX" dirty="0"/>
          </a:p>
        </p:txBody>
      </p:sp>
      <p:pic>
        <p:nvPicPr>
          <p:cNvPr id="5122" name="Picture 2" descr="patillaje extern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5323" y="1784416"/>
            <a:ext cx="8121874" cy="4590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9394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Conexiones típicas RFID-</a:t>
            </a:r>
            <a:r>
              <a:rPr lang="es-MX" dirty="0" err="1" smtClean="0"/>
              <a:t>Arduino</a:t>
            </a:r>
            <a:endParaRPr lang="es-MX" dirty="0"/>
          </a:p>
        </p:txBody>
      </p:sp>
      <p:pic>
        <p:nvPicPr>
          <p:cNvPr id="6146" name="Picture 2" descr="sesion 170_bb"/>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70271" y="1583630"/>
            <a:ext cx="9761351" cy="39027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5547843"/>
      </p:ext>
    </p:extLst>
  </p:cSld>
  <p:clrMapOvr>
    <a:masterClrMapping/>
  </p:clrMapOvr>
</p:sld>
</file>

<file path=ppt/theme/theme1.xml><?xml version="1.0" encoding="utf-8"?>
<a:theme xmlns:a="http://schemas.openxmlformats.org/drawingml/2006/main" name="Espiral">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Wisp</Template>
  <TotalTime>47</TotalTime>
  <Words>274</Words>
  <Application>Microsoft Office PowerPoint</Application>
  <PresentationFormat>Panorámica</PresentationFormat>
  <Paragraphs>58</Paragraphs>
  <Slides>19</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19</vt:i4>
      </vt:variant>
    </vt:vector>
  </HeadingPairs>
  <TitlesOfParts>
    <vt:vector size="25" baseType="lpstr">
      <vt:lpstr>Arial</vt:lpstr>
      <vt:lpstr>Century Gothic</vt:lpstr>
      <vt:lpstr>Courier New</vt:lpstr>
      <vt:lpstr>Istok Web</vt:lpstr>
      <vt:lpstr>Wingdings 3</vt:lpstr>
      <vt:lpstr>Espiral</vt:lpstr>
      <vt:lpstr>Tecnologías RFID y NFC</vt:lpstr>
      <vt:lpstr>RFID</vt:lpstr>
      <vt:lpstr>Presentación de PowerPoint</vt:lpstr>
      <vt:lpstr>Presentación de PowerPoint</vt:lpstr>
      <vt:lpstr>Presentación de PowerPoint</vt:lpstr>
      <vt:lpstr>Arduino está perfectamente preparado para este tipo de cosas ya ves, y en nuestro kit hay un set de un lector / grabador de RFID, además de una tarjeta de identificación de plástico y un llavero con tag, para que podáis hacer pruebas.</vt:lpstr>
      <vt:lpstr>Presentación de PowerPoint</vt:lpstr>
      <vt:lpstr>Presentación de PowerPoint</vt:lpstr>
      <vt:lpstr>Conexiones típicas RFID-Arduino</vt:lpstr>
      <vt:lpstr>Programa de prueba</vt:lpstr>
      <vt:lpstr>Cuando arranca, nuestro programa imprime esto</vt:lpstr>
      <vt:lpstr>Y cuando pasas una tarjeta o llavero por encima del lector:</vt:lpstr>
      <vt:lpstr>NFC Near Field Communication</vt:lpstr>
      <vt:lpstr>NFC, tecnología inalámbrica de corto alcance </vt:lpstr>
      <vt:lpstr>Alta velocidad..por contacto</vt:lpstr>
      <vt:lpstr>Seguridad</vt:lpstr>
      <vt:lpstr>Aplicaciones de NFC</vt:lpstr>
      <vt:lpstr>NFC y Arduino</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Tecnologias RFID y NFC</dc:title>
  <dc:creator>Amr</dc:creator>
  <cp:lastModifiedBy>Amr</cp:lastModifiedBy>
  <cp:revision>6</cp:revision>
  <dcterms:created xsi:type="dcterms:W3CDTF">2017-10-29T17:27:30Z</dcterms:created>
  <dcterms:modified xsi:type="dcterms:W3CDTF">2017-10-29T18:14:51Z</dcterms:modified>
</cp:coreProperties>
</file>